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71" r:id="rId4"/>
    <p:sldId id="274" r:id="rId5"/>
    <p:sldId id="259" r:id="rId6"/>
    <p:sldId id="261" r:id="rId7"/>
    <p:sldId id="262" r:id="rId8"/>
    <p:sldId id="260" r:id="rId9"/>
    <p:sldId id="279" r:id="rId10"/>
    <p:sldId id="267" r:id="rId11"/>
    <p:sldId id="265" r:id="rId12"/>
    <p:sldId id="270" r:id="rId13"/>
    <p:sldId id="277" r:id="rId14"/>
    <p:sldId id="269" r:id="rId15"/>
    <p:sldId id="266" r:id="rId16"/>
    <p:sldId id="268" r:id="rId17"/>
    <p:sldId id="276" r:id="rId18"/>
    <p:sldId id="278" r:id="rId19"/>
    <p:sldId id="275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FB9578-3DB5-4B32-8D22-7E7558F8A443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7E9008-747E-4DDA-81C2-A4FC675D251A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/>
              <a:t>Achieving International Consensus for the Prevention of Orthopaedic Wound Blistering; Results of a Delphi Survey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Dr Karen Ousey, Dr. Warren Gillibrand, Dr. John Stephenson</a:t>
            </a:r>
          </a:p>
          <a:p>
            <a:r>
              <a:rPr lang="en-GB" dirty="0" smtClean="0"/>
              <a:t>University of Huddersfield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52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Delphi Group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Purposive sample</a:t>
            </a:r>
          </a:p>
          <a:p>
            <a:pPr lvl="1"/>
            <a:r>
              <a:rPr lang="en-GB" dirty="0" smtClean="0"/>
              <a:t>Orthopaedic nurses</a:t>
            </a:r>
          </a:p>
          <a:p>
            <a:pPr lvl="1"/>
            <a:r>
              <a:rPr lang="en-GB" dirty="0" smtClean="0"/>
              <a:t>TVNs</a:t>
            </a:r>
          </a:p>
          <a:p>
            <a:pPr lvl="1"/>
            <a:r>
              <a:rPr lang="en-GB" dirty="0" smtClean="0"/>
              <a:t>Orthopaedic consultants</a:t>
            </a:r>
          </a:p>
          <a:p>
            <a:endParaRPr lang="en-GB" dirty="0" smtClean="0"/>
          </a:p>
          <a:p>
            <a:r>
              <a:rPr lang="en-GB" dirty="0" smtClean="0"/>
              <a:t>17 participants </a:t>
            </a:r>
            <a:r>
              <a:rPr lang="en-GB" dirty="0"/>
              <a:t>were invited </a:t>
            </a:r>
            <a:r>
              <a:rPr lang="en-GB" dirty="0" smtClean="0"/>
              <a:t>from </a:t>
            </a:r>
            <a:r>
              <a:rPr lang="en-GB" dirty="0"/>
              <a:t>England, Wales, Ireland, Scotland, Scandinavia, India, Australia and the </a:t>
            </a:r>
            <a:r>
              <a:rPr lang="en-GB" dirty="0" smtClean="0"/>
              <a:t>USA</a:t>
            </a:r>
          </a:p>
          <a:p>
            <a:endParaRPr lang="en-GB" dirty="0" smtClean="0"/>
          </a:p>
          <a:p>
            <a:r>
              <a:rPr lang="en-GB" dirty="0" smtClean="0"/>
              <a:t>17 </a:t>
            </a:r>
            <a:r>
              <a:rPr lang="en-GB" dirty="0"/>
              <a:t>people invited 13 agreed to be involved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804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Results of Delphi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/>
              <a:t>The </a:t>
            </a:r>
            <a:r>
              <a:rPr lang="en-GB" dirty="0"/>
              <a:t>mean proportion of wound blistering across all institutions was 15.5% (range 1 - 55%)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Literature search – 13% - 24%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13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sz="3600" dirty="0"/>
              <a:t>Consequences of wound blistering  (out of </a:t>
            </a:r>
            <a:r>
              <a:rPr lang="en-GB" sz="3600" dirty="0" smtClean="0"/>
              <a:t>60)</a:t>
            </a:r>
            <a:endParaRPr lang="en-GB" sz="36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988233"/>
              </p:ext>
            </p:extLst>
          </p:nvPr>
        </p:nvGraphicFramePr>
        <p:xfrm>
          <a:off x="2064067" y="1196413"/>
          <a:ext cx="5015865" cy="54410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9540"/>
                <a:gridCol w="107632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Characteristic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Score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911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Choice of dressings is important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56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911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Post-operative blistering is a problem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48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6229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Post-operative blistering leads to longer hospital stays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46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44319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Blistering main reason for nurse to visit patient on discharge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34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911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Blistering leads to wound infection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36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911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Blistering leads to increased pain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52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911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Blistering associated with macerated skin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45</a:t>
                      </a:r>
                      <a:endParaRPr lang="en-GB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911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Blistering associated with reduced mobility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41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00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/>
              <a:t>What are the characteristics of an ideal wound dressing?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Ability </a:t>
            </a:r>
            <a:r>
              <a:rPr lang="en-GB" dirty="0"/>
              <a:t>to conform to the wound</a:t>
            </a:r>
          </a:p>
          <a:p>
            <a:pPr lvl="0"/>
            <a:r>
              <a:rPr lang="en-GB" dirty="0"/>
              <a:t>Easy to apply</a:t>
            </a:r>
          </a:p>
          <a:p>
            <a:pPr lvl="0"/>
            <a:r>
              <a:rPr lang="en-GB" dirty="0"/>
              <a:t>Allow for swelling</a:t>
            </a:r>
          </a:p>
          <a:p>
            <a:pPr lvl="0"/>
            <a:r>
              <a:rPr lang="en-GB" dirty="0"/>
              <a:t>Easy to remove </a:t>
            </a:r>
          </a:p>
          <a:p>
            <a:pPr lvl="0"/>
            <a:r>
              <a:rPr lang="en-GB" dirty="0"/>
              <a:t>Minimise pain on removal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078" name="Picture 6" descr="http://external.ak.fbcdn.net/safe_image.php?d=AQAwflFoNbDu3PhC&amp;url=http%3A%2F%2Fecx.images-amazon.com%2Fimages%2FI%2F41SZ2Kc1asL._AA229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221088"/>
            <a:ext cx="2181225" cy="218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s7d5.scene7.com/is/image/JustHealthShops/MepilexBorder-W3.5?&amp;wid=400&amp;hei=4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27064"/>
            <a:ext cx="2513856" cy="202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62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Dressings Used </a:t>
            </a:r>
            <a:endParaRPr lang="en-GB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82555"/>
              </p:ext>
            </p:extLst>
          </p:nvPr>
        </p:nvGraphicFramePr>
        <p:xfrm>
          <a:off x="467544" y="1412778"/>
          <a:ext cx="8229600" cy="4303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34695"/>
                <a:gridCol w="3394905"/>
              </a:tblGrid>
              <a:tr h="71724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Wound dressing</a:t>
                      </a:r>
                      <a:endParaRPr lang="en-GB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Proportion of total use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</a:tr>
              <a:tr h="71724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Mepilex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49.3%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</a:tr>
              <a:tr h="71724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Tegaderm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21.5%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</a:tr>
              <a:tr h="71724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Mepore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0.4%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</a:tr>
              <a:tr h="71724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</a:rPr>
                        <a:t>Opsite</a:t>
                      </a:r>
                      <a:endParaRPr lang="en-GB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26.0%</a:t>
                      </a:r>
                      <a:endParaRPr lang="en-GB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</a:tr>
              <a:tr h="71724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</a:rPr>
                        <a:t>Aquacel</a:t>
                      </a:r>
                      <a:endParaRPr lang="en-GB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2.8%</a:t>
                      </a:r>
                      <a:endParaRPr lang="en-GB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2433" marR="112433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198884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77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>
            <a:normAutofit fontScale="90000"/>
          </a:bodyPr>
          <a:lstStyle/>
          <a:p>
            <a:r>
              <a:rPr lang="en-GB" sz="3600" b="1" i="1" dirty="0" smtClean="0"/>
              <a:t/>
            </a:r>
            <a:br>
              <a:rPr lang="en-GB" sz="3600" b="1" i="1" dirty="0" smtClean="0"/>
            </a:br>
            <a:r>
              <a:rPr lang="en-GB" sz="3600" b="1" i="1" dirty="0" smtClean="0"/>
              <a:t/>
            </a:r>
            <a:br>
              <a:rPr lang="en-GB" sz="3600" b="1" i="1" dirty="0" smtClean="0"/>
            </a:br>
            <a:r>
              <a:rPr lang="en-GB" sz="3600" b="1" i="1" dirty="0"/>
              <a:t/>
            </a:r>
            <a:br>
              <a:rPr lang="en-GB" sz="3600" b="1" i="1" dirty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600" dirty="0" smtClean="0"/>
              <a:t>Who should assess the wound and prescribe appropriate dressings?</a:t>
            </a:r>
            <a:r>
              <a:rPr lang="en-GB" sz="3600" b="1" i="1" dirty="0"/>
              <a:t/>
            </a:r>
            <a:br>
              <a:rPr lang="en-GB" sz="3600" b="1" i="1" dirty="0"/>
            </a:b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/>
          </a:bodyPr>
          <a:lstStyle/>
          <a:p>
            <a:r>
              <a:rPr lang="en-GB" dirty="0" smtClean="0"/>
              <a:t>4 </a:t>
            </a:r>
            <a:r>
              <a:rPr lang="en-GB" dirty="0"/>
              <a:t>respondents </a:t>
            </a:r>
            <a:r>
              <a:rPr lang="en-GB" dirty="0" smtClean="0"/>
              <a:t> - nursing staff </a:t>
            </a:r>
          </a:p>
          <a:p>
            <a:r>
              <a:rPr lang="en-GB" dirty="0" smtClean="0"/>
              <a:t>2 </a:t>
            </a:r>
            <a:r>
              <a:rPr lang="en-GB" dirty="0"/>
              <a:t>respondents </a:t>
            </a:r>
            <a:r>
              <a:rPr lang="en-GB" dirty="0" smtClean="0"/>
              <a:t> - doctor </a:t>
            </a:r>
            <a:r>
              <a:rPr lang="en-GB" dirty="0"/>
              <a:t>or surgeon. </a:t>
            </a:r>
            <a:endParaRPr lang="en-GB" dirty="0" smtClean="0"/>
          </a:p>
          <a:p>
            <a:r>
              <a:rPr lang="en-GB" dirty="0" smtClean="0"/>
              <a:t>3 </a:t>
            </a:r>
            <a:r>
              <a:rPr lang="en-GB" dirty="0"/>
              <a:t>respondents </a:t>
            </a:r>
            <a:r>
              <a:rPr lang="en-GB" dirty="0" smtClean="0"/>
              <a:t>- doctor/surgeon </a:t>
            </a:r>
            <a:r>
              <a:rPr lang="en-GB" dirty="0"/>
              <a:t>or a member of the nursing staff. </a:t>
            </a:r>
            <a:endParaRPr lang="en-GB" dirty="0" smtClean="0"/>
          </a:p>
          <a:p>
            <a:r>
              <a:rPr lang="en-GB" dirty="0" smtClean="0"/>
              <a:t>3 </a:t>
            </a:r>
            <a:r>
              <a:rPr lang="en-GB" dirty="0"/>
              <a:t>respondents did not provide a response to this question. 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83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/>
              <a:t>Choice of dressing during first dressing change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5 </a:t>
            </a:r>
            <a:r>
              <a:rPr lang="en-GB" dirty="0"/>
              <a:t>respondents </a:t>
            </a:r>
            <a:r>
              <a:rPr lang="en-GB" dirty="0" smtClean="0"/>
              <a:t> - same </a:t>
            </a:r>
            <a:r>
              <a:rPr lang="en-GB" dirty="0"/>
              <a:t>dressing or a different dressing could be applied. </a:t>
            </a:r>
          </a:p>
          <a:p>
            <a:r>
              <a:rPr lang="en-GB" dirty="0"/>
              <a:t>4 respondents </a:t>
            </a:r>
            <a:r>
              <a:rPr lang="en-GB" dirty="0" smtClean="0"/>
              <a:t>- same </a:t>
            </a:r>
            <a:r>
              <a:rPr lang="en-GB" dirty="0"/>
              <a:t>dressing would be applied. </a:t>
            </a:r>
          </a:p>
          <a:p>
            <a:r>
              <a:rPr lang="en-GB" dirty="0"/>
              <a:t>1 respondent </a:t>
            </a:r>
            <a:r>
              <a:rPr lang="en-GB" dirty="0" smtClean="0"/>
              <a:t>- different </a:t>
            </a:r>
            <a:r>
              <a:rPr lang="en-GB" dirty="0"/>
              <a:t>dressing would be applied. </a:t>
            </a:r>
          </a:p>
          <a:p>
            <a:r>
              <a:rPr lang="en-GB" dirty="0"/>
              <a:t>2 respondents did not provide a response to this question.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222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Summary of Scores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026" name="Chart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716" y="2276872"/>
            <a:ext cx="6264696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778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 from Delphi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/>
              <a:t>choice of post-operative wound dressing was the most important factor in the prevention of wound blister formation 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Nursing </a:t>
            </a:r>
            <a:r>
              <a:rPr lang="en-GB" dirty="0"/>
              <a:t>staff should be the first to assess a wound post-operatively and to choose the appropriate wound dressing 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/>
              <a:t>wound dressing should be left intact for as long as possible. 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An </a:t>
            </a:r>
            <a:r>
              <a:rPr lang="en-GB" dirty="0"/>
              <a:t>ideal wound dressing to prevent wound blister formation should: conform to the wound, be easy to apply, allow for swelling, be easy to remove and minimise pain on removal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454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Full Results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/>
              <a:t>Ousey</a:t>
            </a:r>
            <a:r>
              <a:rPr lang="en-GB" dirty="0"/>
              <a:t>, K., Gillibrand, W., Stephenson, J. Achieving international consensus for the prevention of orthopaedic wound blistering: results of a Delphi survey. </a:t>
            </a:r>
            <a:r>
              <a:rPr lang="en-GB" dirty="0" smtClean="0"/>
              <a:t>International </a:t>
            </a:r>
            <a:r>
              <a:rPr lang="en-GB" dirty="0"/>
              <a:t>Wound Journal 2012; </a:t>
            </a:r>
            <a:r>
              <a:rPr lang="en-GB" dirty="0" err="1"/>
              <a:t>doi</a:t>
            </a:r>
            <a:r>
              <a:rPr lang="en-GB" dirty="0"/>
              <a:t>: 10.1111/j. 1742-481X.2012.00965x </a:t>
            </a:r>
          </a:p>
        </p:txBody>
      </p:sp>
    </p:spTree>
    <p:extLst>
      <p:ext uri="{BB962C8B-B14F-4D97-AF65-F5344CB8AC3E}">
        <p14:creationId xmlns:p14="http://schemas.microsoft.com/office/powerpoint/2010/main" val="415049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Acknowledgments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Thanks to Molnlycke Healthcare for providing a non restrictive educational grant</a:t>
            </a:r>
          </a:p>
          <a:p>
            <a:endParaRPr lang="en-GB" dirty="0" smtClean="0"/>
          </a:p>
          <a:p>
            <a:r>
              <a:rPr lang="en-GB" dirty="0" smtClean="0"/>
              <a:t>All respondents to the Delphi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067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Gupta SK, Lee S, Moseley L G (2002) Postoperative wound blistering: is there a link with dressing usage? </a:t>
            </a:r>
            <a:r>
              <a:rPr lang="en-GB" i="1" dirty="0"/>
              <a:t>Journal of Wound Care </a:t>
            </a:r>
            <a:r>
              <a:rPr lang="en-GB" dirty="0"/>
              <a:t>11(7): 271–73</a:t>
            </a:r>
          </a:p>
          <a:p>
            <a:r>
              <a:rPr lang="en-GB" dirty="0" err="1" smtClean="0"/>
              <a:t>Polatsch</a:t>
            </a:r>
            <a:r>
              <a:rPr lang="en-GB" dirty="0" smtClean="0"/>
              <a:t> </a:t>
            </a:r>
            <a:r>
              <a:rPr lang="en-GB" dirty="0"/>
              <a:t>DB, </a:t>
            </a:r>
            <a:r>
              <a:rPr lang="en-GB" dirty="0" err="1"/>
              <a:t>Baskies</a:t>
            </a:r>
            <a:r>
              <a:rPr lang="en-GB" dirty="0"/>
              <a:t> MA, et al (2004) Tape blister</a:t>
            </a:r>
            <a:r>
              <a:rPr lang="en-GB" i="1" dirty="0"/>
              <a:t>s that develop after hi</a:t>
            </a:r>
            <a:r>
              <a:rPr lang="en-GB" dirty="0"/>
              <a:t>p fracture surgery: a retrospective series and a review of the literature. </a:t>
            </a:r>
            <a:r>
              <a:rPr lang="en-GB" i="1" dirty="0"/>
              <a:t>American Journal of Orthopaedics </a:t>
            </a:r>
            <a:r>
              <a:rPr lang="en-GB" b="1" dirty="0"/>
              <a:t>33(9): </a:t>
            </a:r>
            <a:r>
              <a:rPr lang="en-GB" dirty="0"/>
              <a:t>452–6</a:t>
            </a:r>
          </a:p>
          <a:p>
            <a:r>
              <a:rPr lang="nb-NO" dirty="0" smtClean="0"/>
              <a:t>Jester</a:t>
            </a:r>
            <a:r>
              <a:rPr lang="nb-NO" dirty="0"/>
              <a:t>, R., Russell, L., Fell,</a:t>
            </a:r>
            <a:r>
              <a:rPr lang="en-GB" dirty="0"/>
              <a:t>S. et al. A one hospital study of the effect of wound dressings and other related factors on skin blistering following total hip and knee </a:t>
            </a:r>
            <a:r>
              <a:rPr lang="en-GB" dirty="0" err="1"/>
              <a:t>arthroplasty</a:t>
            </a:r>
            <a:r>
              <a:rPr lang="en-GB" dirty="0"/>
              <a:t>. J Orthopaedic </a:t>
            </a:r>
            <a:r>
              <a:rPr lang="de-DE" dirty="0"/>
              <a:t>Nurs 2000; 4: 2, 71-77</a:t>
            </a:r>
          </a:p>
          <a:p>
            <a:pPr lvl="0"/>
            <a:r>
              <a:rPr lang="en-GB" dirty="0" err="1" smtClean="0"/>
              <a:t>Tustanowski</a:t>
            </a:r>
            <a:r>
              <a:rPr lang="en-GB" dirty="0" smtClean="0"/>
              <a:t>  </a:t>
            </a:r>
            <a:r>
              <a:rPr lang="en-GB" dirty="0"/>
              <a:t>J (2009) Effect of dressing choice on outcomes after hip and knee </a:t>
            </a:r>
            <a:r>
              <a:rPr lang="en-GB" dirty="0" err="1"/>
              <a:t>arthroplasty</a:t>
            </a:r>
            <a:r>
              <a:rPr lang="en-GB" dirty="0"/>
              <a:t>: a literature review.  </a:t>
            </a:r>
            <a:r>
              <a:rPr lang="en-GB" i="1" dirty="0"/>
              <a:t>Journal of Wound Care</a:t>
            </a:r>
            <a:r>
              <a:rPr lang="en-GB" dirty="0"/>
              <a:t>, 18, 11, </a:t>
            </a:r>
            <a:r>
              <a:rPr lang="en-GB" dirty="0" smtClean="0"/>
              <a:t>449-458</a:t>
            </a:r>
          </a:p>
          <a:p>
            <a:pPr lvl="0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836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Effects of Blistering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</a:t>
            </a:r>
            <a:r>
              <a:rPr lang="en-GB" dirty="0"/>
              <a:t>patient stays in hospital could be </a:t>
            </a:r>
            <a:r>
              <a:rPr lang="en-GB" dirty="0" smtClean="0"/>
              <a:t>lengthened</a:t>
            </a:r>
          </a:p>
          <a:p>
            <a:r>
              <a:rPr lang="en-GB" dirty="0" smtClean="0"/>
              <a:t>Costs </a:t>
            </a:r>
            <a:r>
              <a:rPr lang="en-GB" dirty="0"/>
              <a:t>increase </a:t>
            </a:r>
            <a:endParaRPr lang="en-GB" dirty="0" smtClean="0"/>
          </a:p>
          <a:p>
            <a:r>
              <a:rPr lang="en-GB" dirty="0" smtClean="0"/>
              <a:t>Risk of infection</a:t>
            </a:r>
          </a:p>
          <a:p>
            <a:r>
              <a:rPr lang="en-GB" dirty="0" smtClean="0"/>
              <a:t>Morbidity</a:t>
            </a:r>
            <a:r>
              <a:rPr lang="en-GB" dirty="0"/>
              <a:t>/ mortality rates can be adversely </a:t>
            </a:r>
            <a:r>
              <a:rPr lang="en-GB" dirty="0" smtClean="0"/>
              <a:t>affected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650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Searching the literature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/>
              <a:t>standard systematic search of the literature returned 137 articles related to wounds and </a:t>
            </a:r>
            <a:r>
              <a:rPr lang="en-GB" dirty="0" smtClean="0"/>
              <a:t>healing</a:t>
            </a:r>
          </a:p>
          <a:p>
            <a:endParaRPr lang="en-GB" dirty="0" smtClean="0"/>
          </a:p>
          <a:p>
            <a:r>
              <a:rPr lang="en-GB" dirty="0"/>
              <a:t>Cochrane Library;  MEDLINE (1950 to June 2011); EMBASE (1974 to June 2011); CINAHL (1982 to June 2011) </a:t>
            </a:r>
          </a:p>
        </p:txBody>
      </p:sp>
    </p:spTree>
    <p:extLst>
      <p:ext uri="{BB962C8B-B14F-4D97-AF65-F5344CB8AC3E}">
        <p14:creationId xmlns:p14="http://schemas.microsoft.com/office/powerpoint/2010/main" val="414482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 smtClean="0"/>
              <a:t>Literature Review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Key words </a:t>
            </a:r>
          </a:p>
          <a:p>
            <a:endParaRPr lang="en-GB" dirty="0"/>
          </a:p>
          <a:p>
            <a:pPr lvl="1"/>
            <a:r>
              <a:rPr lang="en-GB" i="1" dirty="0"/>
              <a:t>Wound blistering</a:t>
            </a:r>
          </a:p>
          <a:p>
            <a:pPr lvl="1"/>
            <a:r>
              <a:rPr lang="en-GB" i="1" dirty="0"/>
              <a:t>Orthopaedics</a:t>
            </a:r>
          </a:p>
          <a:p>
            <a:pPr lvl="1"/>
            <a:r>
              <a:rPr lang="en-GB" i="1" dirty="0"/>
              <a:t>Post </a:t>
            </a:r>
            <a:r>
              <a:rPr lang="en-GB" i="1" dirty="0" smtClean="0"/>
              <a:t>operative</a:t>
            </a:r>
          </a:p>
          <a:p>
            <a:pPr lvl="1"/>
            <a:endParaRPr lang="en-GB" i="1" dirty="0"/>
          </a:p>
          <a:p>
            <a:r>
              <a:rPr lang="en-GB" dirty="0" smtClean="0"/>
              <a:t>Blind</a:t>
            </a:r>
            <a:r>
              <a:rPr lang="en-GB" dirty="0"/>
              <a:t>, two person peer review of the </a:t>
            </a:r>
            <a:r>
              <a:rPr lang="en-GB" dirty="0" smtClean="0"/>
              <a:t>abstracts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9 </a:t>
            </a:r>
            <a:r>
              <a:rPr lang="en-GB" dirty="0" smtClean="0"/>
              <a:t>identified </a:t>
            </a:r>
            <a:r>
              <a:rPr lang="en-GB" dirty="0"/>
              <a:t>to have direct relevance to wound blisters and prevention and/or treatment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682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Did The Literature Say?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GB" dirty="0" smtClean="0"/>
          </a:p>
          <a:p>
            <a:r>
              <a:rPr lang="en-GB" dirty="0" err="1" smtClean="0"/>
              <a:t>Polatsch</a:t>
            </a:r>
            <a:r>
              <a:rPr lang="en-GB" dirty="0" smtClean="0"/>
              <a:t> </a:t>
            </a:r>
            <a:r>
              <a:rPr lang="en-GB" dirty="0"/>
              <a:t>et </a:t>
            </a:r>
            <a:r>
              <a:rPr lang="en-GB" dirty="0" smtClean="0"/>
              <a:t>al.(2004) retrospective audit from </a:t>
            </a:r>
            <a:r>
              <a:rPr lang="en-GB" dirty="0"/>
              <a:t>patient’s case notes, who had undergone surgery for hip </a:t>
            </a:r>
            <a:r>
              <a:rPr lang="en-GB" dirty="0" smtClean="0"/>
              <a:t>fracture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Their </a:t>
            </a:r>
            <a:r>
              <a:rPr lang="en-GB" dirty="0"/>
              <a:t>incidence of tape-related blisters was </a:t>
            </a:r>
            <a:r>
              <a:rPr lang="en-GB" dirty="0" smtClean="0"/>
              <a:t>21.4%</a:t>
            </a:r>
          </a:p>
          <a:p>
            <a:pPr lvl="1"/>
            <a:endParaRPr lang="en-GB" dirty="0" smtClean="0"/>
          </a:p>
          <a:p>
            <a:r>
              <a:rPr lang="en-GB" dirty="0"/>
              <a:t>Jester et </a:t>
            </a:r>
            <a:r>
              <a:rPr lang="en-GB" dirty="0" smtClean="0"/>
              <a:t>al (2000) - audit </a:t>
            </a:r>
            <a:r>
              <a:rPr lang="en-GB" dirty="0"/>
              <a:t>of knee and hip </a:t>
            </a:r>
            <a:r>
              <a:rPr lang="en-GB" dirty="0" err="1"/>
              <a:t>arthroplasty</a:t>
            </a:r>
            <a:r>
              <a:rPr lang="en-GB" dirty="0"/>
              <a:t> </a:t>
            </a:r>
            <a:r>
              <a:rPr lang="en-GB" dirty="0" smtClean="0"/>
              <a:t>patients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A </a:t>
            </a:r>
            <a:r>
              <a:rPr lang="en-GB" dirty="0"/>
              <a:t>prevalence of 13% for post-operative </a:t>
            </a:r>
            <a:r>
              <a:rPr lang="en-GB" dirty="0" smtClean="0"/>
              <a:t>blisters</a:t>
            </a:r>
          </a:p>
          <a:p>
            <a:pPr lvl="1"/>
            <a:endParaRPr lang="en-GB" dirty="0" smtClean="0"/>
          </a:p>
          <a:p>
            <a:r>
              <a:rPr lang="en-GB" dirty="0"/>
              <a:t>Gupta et </a:t>
            </a:r>
            <a:r>
              <a:rPr lang="en-GB" dirty="0" smtClean="0"/>
              <a:t>al (2002) examined </a:t>
            </a:r>
            <a:r>
              <a:rPr lang="en-GB" dirty="0"/>
              <a:t>100 post-operative hip and knee surgery </a:t>
            </a:r>
            <a:r>
              <a:rPr lang="en-GB" dirty="0" smtClean="0"/>
              <a:t>patients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Established </a:t>
            </a:r>
            <a:r>
              <a:rPr lang="en-GB" dirty="0"/>
              <a:t>incidence of blisters at approximately 20%. </a:t>
            </a:r>
          </a:p>
        </p:txBody>
      </p:sp>
    </p:spTree>
    <p:extLst>
      <p:ext uri="{BB962C8B-B14F-4D97-AF65-F5344CB8AC3E}">
        <p14:creationId xmlns:p14="http://schemas.microsoft.com/office/powerpoint/2010/main" val="423485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of Wound Blistering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Movement </a:t>
            </a:r>
            <a:r>
              <a:rPr lang="en-GB" dirty="0"/>
              <a:t>of the wound </a:t>
            </a:r>
            <a:r>
              <a:rPr lang="en-GB" dirty="0" smtClean="0"/>
              <a:t>site</a:t>
            </a:r>
          </a:p>
          <a:p>
            <a:r>
              <a:rPr lang="en-GB" dirty="0"/>
              <a:t>C</a:t>
            </a:r>
            <a:r>
              <a:rPr lang="en-GB" dirty="0" smtClean="0"/>
              <a:t>hoice </a:t>
            </a:r>
            <a:r>
              <a:rPr lang="en-GB" dirty="0"/>
              <a:t>of </a:t>
            </a:r>
            <a:r>
              <a:rPr lang="en-GB" dirty="0" smtClean="0"/>
              <a:t>dressing</a:t>
            </a:r>
          </a:p>
          <a:p>
            <a:r>
              <a:rPr lang="en-GB" dirty="0" smtClean="0"/>
              <a:t>Tape use</a:t>
            </a:r>
          </a:p>
          <a:p>
            <a:r>
              <a:rPr lang="en-GB" dirty="0" smtClean="0"/>
              <a:t>Age</a:t>
            </a:r>
          </a:p>
          <a:p>
            <a:r>
              <a:rPr lang="en-GB" dirty="0" smtClean="0"/>
              <a:t>Gender</a:t>
            </a:r>
          </a:p>
          <a:p>
            <a:r>
              <a:rPr lang="en-GB" dirty="0" smtClean="0"/>
              <a:t>Type </a:t>
            </a:r>
            <a:r>
              <a:rPr lang="en-GB" dirty="0"/>
              <a:t>of </a:t>
            </a:r>
            <a:r>
              <a:rPr lang="en-GB" dirty="0" smtClean="0"/>
              <a:t>incision</a:t>
            </a:r>
          </a:p>
          <a:p>
            <a:r>
              <a:rPr lang="en-GB" dirty="0" smtClean="0"/>
              <a:t>Medications</a:t>
            </a:r>
          </a:p>
          <a:p>
            <a:r>
              <a:rPr lang="en-GB" dirty="0" smtClean="0"/>
              <a:t>Co-morbidity (</a:t>
            </a:r>
            <a:r>
              <a:rPr lang="en-GB" dirty="0" err="1" smtClean="0"/>
              <a:t>Tustanowski</a:t>
            </a:r>
            <a:r>
              <a:rPr lang="en-GB" dirty="0" smtClean="0"/>
              <a:t>, 2009)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0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Best Practice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Collins </a:t>
            </a:r>
            <a:r>
              <a:rPr lang="en-GB" dirty="0" smtClean="0"/>
              <a:t>(2011):</a:t>
            </a:r>
          </a:p>
          <a:p>
            <a:pPr marL="0" indent="0">
              <a:buNone/>
            </a:pPr>
            <a:endParaRPr lang="en-GB" dirty="0" smtClean="0"/>
          </a:p>
          <a:p>
            <a:pPr lvl="1"/>
            <a:r>
              <a:rPr lang="en-GB" dirty="0" smtClean="0"/>
              <a:t>no </a:t>
            </a:r>
            <a:r>
              <a:rPr lang="en-GB" dirty="0"/>
              <a:t>consistency in the treatment and dressing of post-operative orthopaedic </a:t>
            </a:r>
            <a:r>
              <a:rPr lang="en-GB" dirty="0" smtClean="0"/>
              <a:t>wounds</a:t>
            </a:r>
          </a:p>
          <a:p>
            <a:pPr marL="347472" lvl="1" indent="0">
              <a:buNone/>
            </a:pPr>
            <a:endParaRPr lang="en-GB" dirty="0" smtClean="0"/>
          </a:p>
          <a:p>
            <a:pPr lvl="1"/>
            <a:r>
              <a:rPr lang="en-GB" dirty="0" smtClean="0"/>
              <a:t>no </a:t>
            </a:r>
            <a:r>
              <a:rPr lang="en-GB" dirty="0"/>
              <a:t>one particular set of guidelines or dressing choice </a:t>
            </a:r>
            <a:r>
              <a:rPr lang="en-GB" dirty="0" smtClean="0"/>
              <a:t>applicable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68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sz="4800" dirty="0" smtClean="0"/>
              <a:t>The Delphi Survey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50757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1259</TotalTime>
  <Words>818</Words>
  <Application>Microsoft Office PowerPoint</Application>
  <PresentationFormat>On-screen Show (4:3)</PresentationFormat>
  <Paragraphs>141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Achieving International Consensus for the Prevention of Orthopaedic Wound Blistering; Results of a Delphi Survey  </vt:lpstr>
      <vt:lpstr>Acknowledgments </vt:lpstr>
      <vt:lpstr>Effects of Blistering </vt:lpstr>
      <vt:lpstr>Searching the literature</vt:lpstr>
      <vt:lpstr> Literature Review </vt:lpstr>
      <vt:lpstr>What Did The Literature Say?</vt:lpstr>
      <vt:lpstr>Causes of Wound Blistering</vt:lpstr>
      <vt:lpstr>Best Practice</vt:lpstr>
      <vt:lpstr>PowerPoint Presentation</vt:lpstr>
      <vt:lpstr>Delphi Group</vt:lpstr>
      <vt:lpstr>Results of Delphi  </vt:lpstr>
      <vt:lpstr> Consequences of wound blistering  (out of 60)</vt:lpstr>
      <vt:lpstr>What are the characteristics of an ideal wound dressing?</vt:lpstr>
      <vt:lpstr>Dressings Used </vt:lpstr>
      <vt:lpstr>                   Who should assess the wound and prescribe appropriate dressings? </vt:lpstr>
      <vt:lpstr>Choice of dressing during first dressing change</vt:lpstr>
      <vt:lpstr>Summary of Scores</vt:lpstr>
      <vt:lpstr>Conclusions from Delphi</vt:lpstr>
      <vt:lpstr>Full Results </vt:lpstr>
      <vt:lpstr>References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Achieving International Consensus for the Prevention of Orthopaedic Wound Blistering; Results of a Delphi Survey</dc:title>
  <dc:creator>Karen</dc:creator>
  <cp:lastModifiedBy>Graham</cp:lastModifiedBy>
  <cp:revision>20</cp:revision>
  <dcterms:created xsi:type="dcterms:W3CDTF">2012-07-07T17:11:41Z</dcterms:created>
  <dcterms:modified xsi:type="dcterms:W3CDTF">2012-09-21T21:30:38Z</dcterms:modified>
</cp:coreProperties>
</file>